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06333" y="883292"/>
            <a:ext cx="1680732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7888" y="883292"/>
            <a:ext cx="3737623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93460" y="6916480"/>
            <a:ext cx="2413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learning@thetallship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700" y="883292"/>
            <a:ext cx="6212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The </a:t>
            </a:r>
            <a:r>
              <a:rPr sz="3200" spc="-5" dirty="0"/>
              <a:t>Tall</a:t>
            </a:r>
            <a:r>
              <a:rPr sz="3200" spc="5" dirty="0"/>
              <a:t> </a:t>
            </a:r>
            <a:r>
              <a:rPr sz="3200" spc="-5" dirty="0"/>
              <a:t>Ship</a:t>
            </a:r>
            <a:r>
              <a:rPr sz="3200" spc="-10" dirty="0"/>
              <a:t> </a:t>
            </a:r>
            <a:r>
              <a:rPr sz="3200" spc="-5" dirty="0"/>
              <a:t>Glenlee</a:t>
            </a:r>
            <a:r>
              <a:rPr sz="3200" spc="-10" dirty="0"/>
              <a:t> </a:t>
            </a:r>
            <a:r>
              <a:rPr sz="3200" spc="-5" dirty="0"/>
              <a:t>Visual</a:t>
            </a:r>
            <a:r>
              <a:rPr sz="3200" spc="10" dirty="0"/>
              <a:t> </a:t>
            </a:r>
            <a:r>
              <a:rPr sz="3200" spc="-10" dirty="0"/>
              <a:t>Story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136528" y="1587888"/>
            <a:ext cx="6452870" cy="4886325"/>
            <a:chOff x="2136528" y="1587888"/>
            <a:chExt cx="6452870" cy="4886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528" y="1587888"/>
              <a:ext cx="6452616" cy="4885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2060" y="1654652"/>
              <a:ext cx="6267198" cy="47002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83010" y="1635602"/>
              <a:ext cx="6305550" cy="4738370"/>
            </a:xfrm>
            <a:custGeom>
              <a:avLst/>
              <a:gdLst/>
              <a:ahLst/>
              <a:cxnLst/>
              <a:rect l="l" t="t" r="r" b="b"/>
              <a:pathLst>
                <a:path w="6305550" h="4738370">
                  <a:moveTo>
                    <a:pt x="0" y="0"/>
                  </a:moveTo>
                  <a:lnTo>
                    <a:pt x="6305299" y="0"/>
                  </a:lnTo>
                  <a:lnTo>
                    <a:pt x="6305299" y="4738370"/>
                  </a:lnTo>
                  <a:lnTo>
                    <a:pt x="0" y="47383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108" y="883292"/>
            <a:ext cx="5026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Visiting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school</a:t>
            </a:r>
            <a:r>
              <a:rPr dirty="0"/>
              <a:t> or</a:t>
            </a:r>
            <a:r>
              <a:rPr spc="-30" dirty="0"/>
              <a:t> </a:t>
            </a:r>
            <a:r>
              <a:rPr spc="-5" dirty="0"/>
              <a:t>nursery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8536305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spc="5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we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visiting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with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school</a:t>
            </a:r>
            <a:r>
              <a:rPr sz="2200" dirty="0">
                <a:latin typeface="Arial"/>
                <a:cs typeface="Arial"/>
              </a:rPr>
              <a:t> or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nursery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our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workshop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lunch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education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room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tween </a:t>
            </a:r>
            <a:r>
              <a:rPr sz="2200" spc="-5" dirty="0">
                <a:latin typeface="Arial"/>
                <a:cs typeface="Arial"/>
              </a:rPr>
              <a:t>deck.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5528" y="1560456"/>
            <a:ext cx="4221480" cy="3215640"/>
            <a:chOff x="5565528" y="1560456"/>
            <a:chExt cx="4221480" cy="3215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528" y="1560456"/>
              <a:ext cx="4221480" cy="3215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1060" y="1627987"/>
              <a:ext cx="4036058" cy="3027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12010" y="1608937"/>
              <a:ext cx="4074160" cy="3065145"/>
            </a:xfrm>
            <a:custGeom>
              <a:avLst/>
              <a:gdLst/>
              <a:ahLst/>
              <a:cxnLst/>
              <a:rect l="l" t="t" r="r" b="b"/>
              <a:pathLst>
                <a:path w="4074159" h="3065145">
                  <a:moveTo>
                    <a:pt x="0" y="0"/>
                  </a:moveTo>
                  <a:lnTo>
                    <a:pt x="4074160" y="0"/>
                  </a:lnTo>
                  <a:lnTo>
                    <a:pt x="4074160" y="3065145"/>
                  </a:lnTo>
                  <a:lnTo>
                    <a:pt x="0" y="30651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9520" y="1560456"/>
            <a:ext cx="4178935" cy="3213100"/>
            <a:chOff x="929520" y="1560456"/>
            <a:chExt cx="4178935" cy="32131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20" y="1560456"/>
              <a:ext cx="4178808" cy="32125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560" y="1648424"/>
              <a:ext cx="3993121" cy="30056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6510" y="1608301"/>
              <a:ext cx="4031615" cy="3065145"/>
            </a:xfrm>
            <a:custGeom>
              <a:avLst/>
              <a:gdLst/>
              <a:ahLst/>
              <a:cxnLst/>
              <a:rect l="l" t="t" r="r" b="b"/>
              <a:pathLst>
                <a:path w="4031615" h="3065145">
                  <a:moveTo>
                    <a:pt x="0" y="0"/>
                  </a:moveTo>
                  <a:lnTo>
                    <a:pt x="4031222" y="0"/>
                  </a:lnTo>
                  <a:lnTo>
                    <a:pt x="4031222" y="3065145"/>
                  </a:lnTo>
                  <a:lnTo>
                    <a:pt x="0" y="30651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The</a:t>
            </a:r>
            <a:r>
              <a:rPr spc="-80" dirty="0"/>
              <a:t> </a:t>
            </a:r>
            <a:r>
              <a:rPr spc="-5" dirty="0"/>
              <a:t>toilets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3867284"/>
            <a:ext cx="8366759" cy="685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540"/>
              </a:lnSpc>
              <a:spcBef>
                <a:spcPts val="275"/>
              </a:spcBef>
            </a:pPr>
            <a:r>
              <a:rPr sz="2200" dirty="0">
                <a:latin typeface="Arial"/>
                <a:cs typeface="Arial"/>
              </a:rPr>
              <a:t>The toilets are located </a:t>
            </a:r>
            <a:r>
              <a:rPr sz="2200" spc="-10" dirty="0">
                <a:latin typeface="Arial"/>
                <a:cs typeface="Arial"/>
              </a:rPr>
              <a:t>down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stairs in front </a:t>
            </a:r>
            <a:r>
              <a:rPr sz="2200" spc="-15" dirty="0">
                <a:latin typeface="Arial"/>
                <a:cs typeface="Arial"/>
              </a:rPr>
              <a:t>of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café entrance. </a:t>
            </a:r>
            <a:r>
              <a:rPr sz="2200" dirty="0">
                <a:latin typeface="Arial"/>
                <a:cs typeface="Arial"/>
              </a:rPr>
              <a:t> There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accessible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toilet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baby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changing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facilities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also.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17144" y="1548264"/>
            <a:ext cx="2691765" cy="2066925"/>
            <a:chOff x="4017144" y="1548264"/>
            <a:chExt cx="2691765" cy="2066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7144" y="1548264"/>
              <a:ext cx="2691383" cy="2066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659" y="1613381"/>
              <a:ext cx="2507615" cy="18802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62609" y="1594331"/>
              <a:ext cx="2545715" cy="1918335"/>
            </a:xfrm>
            <a:custGeom>
              <a:avLst/>
              <a:gdLst/>
              <a:ahLst/>
              <a:cxnLst/>
              <a:rect l="l" t="t" r="r" b="b"/>
              <a:pathLst>
                <a:path w="2545715" h="1918335">
                  <a:moveTo>
                    <a:pt x="0" y="0"/>
                  </a:moveTo>
                  <a:lnTo>
                    <a:pt x="2545715" y="0"/>
                  </a:lnTo>
                  <a:lnTo>
                    <a:pt x="2545715" y="1918335"/>
                  </a:lnTo>
                  <a:lnTo>
                    <a:pt x="0" y="19183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9520" y="1551312"/>
            <a:ext cx="2682240" cy="2057400"/>
            <a:chOff x="929520" y="1551312"/>
            <a:chExt cx="2682240" cy="20574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20" y="1551312"/>
              <a:ext cx="2682240" cy="2057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560" y="1618462"/>
              <a:ext cx="2495550" cy="18717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6510" y="1599412"/>
              <a:ext cx="2533650" cy="1910080"/>
            </a:xfrm>
            <a:custGeom>
              <a:avLst/>
              <a:gdLst/>
              <a:ahLst/>
              <a:cxnLst/>
              <a:rect l="l" t="t" r="r" b="b"/>
              <a:pathLst>
                <a:path w="2533650" h="1910079">
                  <a:moveTo>
                    <a:pt x="0" y="0"/>
                  </a:moveTo>
                  <a:lnTo>
                    <a:pt x="2533650" y="0"/>
                  </a:lnTo>
                  <a:lnTo>
                    <a:pt x="2533650" y="1909832"/>
                  </a:lnTo>
                  <a:lnTo>
                    <a:pt x="0" y="19098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01720" y="1560456"/>
            <a:ext cx="2694940" cy="2066925"/>
            <a:chOff x="7101720" y="1560456"/>
            <a:chExt cx="2694940" cy="20669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1720" y="1560456"/>
              <a:ext cx="2694431" cy="20665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7760" y="1626716"/>
              <a:ext cx="2507048" cy="18802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48710" y="1607666"/>
              <a:ext cx="2545715" cy="1918335"/>
            </a:xfrm>
            <a:custGeom>
              <a:avLst/>
              <a:gdLst/>
              <a:ahLst/>
              <a:cxnLst/>
              <a:rect l="l" t="t" r="r" b="b"/>
              <a:pathLst>
                <a:path w="2545715" h="1918335">
                  <a:moveTo>
                    <a:pt x="0" y="0"/>
                  </a:moveTo>
                  <a:lnTo>
                    <a:pt x="2545149" y="0"/>
                  </a:lnTo>
                  <a:lnTo>
                    <a:pt x="2545149" y="1918335"/>
                  </a:lnTo>
                  <a:lnTo>
                    <a:pt x="0" y="19183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7572" y="883292"/>
            <a:ext cx="1414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The</a:t>
            </a:r>
            <a:r>
              <a:rPr spc="-95" dirty="0"/>
              <a:t> </a:t>
            </a:r>
            <a:r>
              <a:rPr spc="5" dirty="0"/>
              <a:t>cafe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8461375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dirty="0">
                <a:latin typeface="Arial"/>
                <a:cs typeface="Arial"/>
              </a:rPr>
              <a:t>The </a:t>
            </a:r>
            <a:r>
              <a:rPr sz="2200" spc="5" dirty="0">
                <a:latin typeface="Arial"/>
                <a:cs typeface="Arial"/>
              </a:rPr>
              <a:t>café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at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back </a:t>
            </a:r>
            <a:r>
              <a:rPr sz="2200" spc="-15" dirty="0">
                <a:latin typeface="Arial"/>
                <a:cs typeface="Arial"/>
              </a:rPr>
              <a:t>of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ship </a:t>
            </a:r>
            <a:r>
              <a:rPr sz="2200" dirty="0">
                <a:latin typeface="Arial"/>
                <a:cs typeface="Arial"/>
              </a:rPr>
              <a:t>on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tween </a:t>
            </a:r>
            <a:r>
              <a:rPr sz="2200" spc="-5" dirty="0">
                <a:latin typeface="Arial"/>
                <a:cs typeface="Arial"/>
              </a:rPr>
              <a:t>deck. You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order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food and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drink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counter.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9520" y="1551312"/>
            <a:ext cx="4239895" cy="3228340"/>
            <a:chOff x="929520" y="1551312"/>
            <a:chExt cx="4239895" cy="3228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520" y="1551312"/>
              <a:ext cx="4239768" cy="3227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60" y="1618462"/>
              <a:ext cx="4053204" cy="30395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6510" y="1599412"/>
              <a:ext cx="4091304" cy="3077845"/>
            </a:xfrm>
            <a:custGeom>
              <a:avLst/>
              <a:gdLst/>
              <a:ahLst/>
              <a:cxnLst/>
              <a:rect l="l" t="t" r="r" b="b"/>
              <a:pathLst>
                <a:path w="4091304" h="3077845">
                  <a:moveTo>
                    <a:pt x="0" y="0"/>
                  </a:moveTo>
                  <a:lnTo>
                    <a:pt x="4091305" y="0"/>
                  </a:lnTo>
                  <a:lnTo>
                    <a:pt x="4091305" y="3077687"/>
                  </a:lnTo>
                  <a:lnTo>
                    <a:pt x="0" y="307768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41144" y="1554360"/>
            <a:ext cx="4249420" cy="3234055"/>
            <a:chOff x="5541144" y="1554360"/>
            <a:chExt cx="4249420" cy="32340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1144" y="1554360"/>
              <a:ext cx="4248911" cy="3233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5659" y="1619094"/>
              <a:ext cx="4064000" cy="304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86609" y="1600044"/>
              <a:ext cx="4102100" cy="3086100"/>
            </a:xfrm>
            <a:custGeom>
              <a:avLst/>
              <a:gdLst/>
              <a:ahLst/>
              <a:cxnLst/>
              <a:rect l="l" t="t" r="r" b="b"/>
              <a:pathLst>
                <a:path w="4102100" h="3086100">
                  <a:moveTo>
                    <a:pt x="0" y="0"/>
                  </a:moveTo>
                  <a:lnTo>
                    <a:pt x="4102100" y="0"/>
                  </a:lnTo>
                  <a:lnTo>
                    <a:pt x="4102100" y="3086100"/>
                  </a:lnTo>
                  <a:lnTo>
                    <a:pt x="0" y="30861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6068" y="883292"/>
            <a:ext cx="10947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The</a:t>
            </a:r>
            <a:r>
              <a:rPr spc="-85" dirty="0"/>
              <a:t> </a:t>
            </a:r>
            <a:r>
              <a:rPr spc="-5" dirty="0"/>
              <a:t>lift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88480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Arial"/>
                <a:cs typeface="Arial"/>
              </a:rPr>
              <a:t>There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lift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 </a:t>
            </a:r>
            <a:r>
              <a:rPr sz="2200" dirty="0">
                <a:latin typeface="Arial"/>
                <a:cs typeface="Arial"/>
              </a:rPr>
              <a:t>goes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floors,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press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button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left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call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9520" y="1551312"/>
            <a:ext cx="4239895" cy="3225165"/>
            <a:chOff x="929520" y="1551312"/>
            <a:chExt cx="4239895" cy="3225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520" y="1551312"/>
              <a:ext cx="4239768" cy="3224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60" y="1617190"/>
              <a:ext cx="4052570" cy="30397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6510" y="1598141"/>
              <a:ext cx="4090670" cy="3077845"/>
            </a:xfrm>
            <a:custGeom>
              <a:avLst/>
              <a:gdLst/>
              <a:ahLst/>
              <a:cxnLst/>
              <a:rect l="l" t="t" r="r" b="b"/>
              <a:pathLst>
                <a:path w="4090670" h="3077845">
                  <a:moveTo>
                    <a:pt x="0" y="0"/>
                  </a:moveTo>
                  <a:lnTo>
                    <a:pt x="4090670" y="0"/>
                  </a:lnTo>
                  <a:lnTo>
                    <a:pt x="4090670" y="3077845"/>
                  </a:lnTo>
                  <a:lnTo>
                    <a:pt x="0" y="30778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22728" y="1542168"/>
            <a:ext cx="4182110" cy="3182620"/>
            <a:chOff x="6022728" y="1542168"/>
            <a:chExt cx="4182110" cy="31826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2728" y="1542168"/>
              <a:ext cx="4181855" cy="3182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8895" y="1608300"/>
              <a:ext cx="3995420" cy="29964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69845" y="1589251"/>
              <a:ext cx="4033520" cy="3034665"/>
            </a:xfrm>
            <a:custGeom>
              <a:avLst/>
              <a:gdLst/>
              <a:ahLst/>
              <a:cxnLst/>
              <a:rect l="l" t="t" r="r" b="b"/>
              <a:pathLst>
                <a:path w="4033520" h="3034665">
                  <a:moveTo>
                    <a:pt x="0" y="0"/>
                  </a:moveTo>
                  <a:lnTo>
                    <a:pt x="4033520" y="0"/>
                  </a:lnTo>
                  <a:lnTo>
                    <a:pt x="4033520" y="3034582"/>
                  </a:lnTo>
                  <a:lnTo>
                    <a:pt x="0" y="30345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3316" y="883292"/>
            <a:ext cx="24599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When</a:t>
            </a:r>
            <a:r>
              <a:rPr spc="-50" dirty="0"/>
              <a:t> </a:t>
            </a:r>
            <a:r>
              <a:rPr spc="10" dirty="0"/>
              <a:t>we</a:t>
            </a:r>
            <a:r>
              <a:rPr spc="-20" dirty="0"/>
              <a:t> </a:t>
            </a:r>
            <a:r>
              <a:rPr spc="-5" dirty="0"/>
              <a:t>leave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8566150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dirty="0">
                <a:latin typeface="Arial"/>
                <a:cs typeface="Arial"/>
              </a:rPr>
              <a:t>When </a:t>
            </a:r>
            <a:r>
              <a:rPr sz="2200" spc="-10" dirty="0">
                <a:latin typeface="Arial"/>
                <a:cs typeface="Arial"/>
              </a:rPr>
              <a:t>it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time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leave the ship, look for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exit sign.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ramp </a:t>
            </a:r>
            <a:r>
              <a:rPr sz="2200" spc="5" dirty="0">
                <a:latin typeface="Arial"/>
                <a:cs typeface="Arial"/>
              </a:rPr>
              <a:t>may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 </a:t>
            </a:r>
            <a:r>
              <a:rPr sz="2200" spc="-5" dirty="0">
                <a:latin typeface="Arial"/>
                <a:cs typeface="Arial"/>
              </a:rPr>
              <a:t>steep.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9520" y="1569600"/>
            <a:ext cx="4236720" cy="3225165"/>
            <a:chOff x="929520" y="1569600"/>
            <a:chExt cx="4236720" cy="3225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520" y="1569600"/>
              <a:ext cx="4236720" cy="32247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60" y="1634337"/>
              <a:ext cx="4052258" cy="3039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6510" y="1615287"/>
              <a:ext cx="4090670" cy="3077210"/>
            </a:xfrm>
            <a:custGeom>
              <a:avLst/>
              <a:gdLst/>
              <a:ahLst/>
              <a:cxnLst/>
              <a:rect l="l" t="t" r="r" b="b"/>
              <a:pathLst>
                <a:path w="4090670" h="3077210">
                  <a:moveTo>
                    <a:pt x="0" y="0"/>
                  </a:moveTo>
                  <a:lnTo>
                    <a:pt x="4090359" y="0"/>
                  </a:lnTo>
                  <a:lnTo>
                    <a:pt x="4090359" y="3077210"/>
                  </a:lnTo>
                  <a:lnTo>
                    <a:pt x="0" y="307721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53336" y="1566552"/>
            <a:ext cx="4236720" cy="3225165"/>
            <a:chOff x="5553336" y="1566552"/>
            <a:chExt cx="4236720" cy="3225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3336" y="1566552"/>
              <a:ext cx="4236720" cy="3224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8360" y="1632430"/>
              <a:ext cx="4053105" cy="30397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99310" y="1613381"/>
              <a:ext cx="4091304" cy="3077845"/>
            </a:xfrm>
            <a:custGeom>
              <a:avLst/>
              <a:gdLst/>
              <a:ahLst/>
              <a:cxnLst/>
              <a:rect l="l" t="t" r="r" b="b"/>
              <a:pathLst>
                <a:path w="4091304" h="3077845">
                  <a:moveTo>
                    <a:pt x="0" y="0"/>
                  </a:moveTo>
                  <a:lnTo>
                    <a:pt x="4091206" y="0"/>
                  </a:lnTo>
                  <a:lnTo>
                    <a:pt x="4091206" y="3077845"/>
                  </a:lnTo>
                  <a:lnTo>
                    <a:pt x="0" y="30778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676" y="1681868"/>
            <a:ext cx="8746490" cy="42030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0"/>
              </a:spcBef>
            </a:pPr>
            <a:r>
              <a:rPr sz="2000" spc="-5" dirty="0">
                <a:latin typeface="Arial"/>
                <a:cs typeface="Arial"/>
              </a:rPr>
              <a:t>If you require specific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access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educational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needs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please </a:t>
            </a:r>
            <a:r>
              <a:rPr sz="2000" dirty="0">
                <a:latin typeface="Arial"/>
                <a:cs typeface="Arial"/>
              </a:rPr>
              <a:t>call</a:t>
            </a:r>
            <a:r>
              <a:rPr sz="2000" spc="-5" dirty="0">
                <a:latin typeface="Arial"/>
                <a:cs typeface="Arial"/>
              </a:rPr>
              <a:t> 0141 </a:t>
            </a:r>
            <a:r>
              <a:rPr sz="2000" dirty="0">
                <a:latin typeface="Arial"/>
                <a:cs typeface="Arial"/>
              </a:rPr>
              <a:t>357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3699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ask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 speak</a:t>
            </a:r>
            <a:r>
              <a:rPr sz="2000" spc="5" dirty="0">
                <a:latin typeface="Arial"/>
                <a:cs typeface="Arial"/>
              </a:rPr>
              <a:t> 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Learning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Access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Team.</a:t>
            </a:r>
            <a:endParaRPr sz="2000">
              <a:latin typeface="Arial"/>
              <a:cs typeface="Arial"/>
            </a:endParaRPr>
          </a:p>
          <a:p>
            <a:pPr marL="12700" marR="6214110">
              <a:lnSpc>
                <a:spcPts val="3700"/>
              </a:lnSpc>
              <a:spcBef>
                <a:spcPts val="305"/>
              </a:spcBef>
            </a:pPr>
            <a:r>
              <a:rPr sz="2000" spc="-5" dirty="0">
                <a:latin typeface="Arial"/>
                <a:cs typeface="Arial"/>
              </a:rPr>
              <a:t>The Tall </a:t>
            </a:r>
            <a:r>
              <a:rPr sz="2000" spc="-10" dirty="0">
                <a:latin typeface="Arial"/>
                <a:cs typeface="Arial"/>
              </a:rPr>
              <a:t>Ship </a:t>
            </a:r>
            <a:r>
              <a:rPr sz="2000" spc="-5" dirty="0">
                <a:latin typeface="Arial"/>
                <a:cs typeface="Arial"/>
              </a:rPr>
              <a:t>Glenlee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150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Pointhouse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Road,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Stobcross Road,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Govan,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spc="-5" dirty="0">
                <a:latin typeface="Arial"/>
                <a:cs typeface="Arial"/>
              </a:rPr>
              <a:t>GLASGOW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G3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8RS.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  <a:spcBef>
                <a:spcPts val="1295"/>
              </a:spcBef>
            </a:pPr>
            <a:r>
              <a:rPr sz="2000" spc="-10" dirty="0">
                <a:latin typeface="Arial"/>
                <a:cs typeface="Arial"/>
              </a:rPr>
              <a:t>Tel: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0141</a:t>
            </a:r>
            <a:r>
              <a:rPr sz="2000" dirty="0">
                <a:latin typeface="Arial"/>
                <a:cs typeface="Arial"/>
              </a:rPr>
              <a:t> 357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3699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spc="-10" dirty="0">
                <a:latin typeface="Arial"/>
                <a:cs typeface="Arial"/>
              </a:rPr>
              <a:t>Email: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learning@thetallship.com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0" dirty="0">
                <a:latin typeface="Arial"/>
                <a:cs typeface="Arial"/>
              </a:rPr>
              <a:t>Website: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https://thetallship.com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2055" y="5514630"/>
            <a:ext cx="1284604" cy="12846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028" y="1233812"/>
            <a:ext cx="2496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When</a:t>
            </a:r>
            <a:r>
              <a:rPr spc="-55" dirty="0"/>
              <a:t> </a:t>
            </a:r>
            <a:r>
              <a:rPr spc="10" dirty="0"/>
              <a:t>we</a:t>
            </a:r>
            <a:r>
              <a:rPr spc="-30" dirty="0"/>
              <a:t> </a:t>
            </a:r>
            <a:r>
              <a:rPr spc="-5" dirty="0"/>
              <a:t>arrive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5504060"/>
            <a:ext cx="35204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Arial"/>
                <a:cs typeface="Arial"/>
              </a:rPr>
              <a:t>We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arrive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8068" y="5504060"/>
            <a:ext cx="4064635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65" marR="5080" indent="-12700">
              <a:lnSpc>
                <a:spcPts val="2520"/>
              </a:lnSpc>
              <a:spcBef>
                <a:spcPts val="290"/>
              </a:spcBef>
            </a:pPr>
            <a:r>
              <a:rPr sz="2200" spc="-5" dirty="0">
                <a:latin typeface="Arial"/>
                <a:cs typeface="Arial"/>
              </a:rPr>
              <a:t>There is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10" dirty="0">
                <a:latin typeface="Arial"/>
                <a:cs typeface="Arial"/>
              </a:rPr>
              <a:t>car </a:t>
            </a:r>
            <a:r>
              <a:rPr sz="2200" spc="-5" dirty="0">
                <a:latin typeface="Arial"/>
                <a:cs typeface="Arial"/>
              </a:rPr>
              <a:t>park in front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Riverside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Museum.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01520" y="1874400"/>
            <a:ext cx="4297680" cy="3270885"/>
            <a:chOff x="5501520" y="1874400"/>
            <a:chExt cx="4297680" cy="3270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520" y="1874400"/>
              <a:ext cx="4297680" cy="32705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289" y="1941010"/>
              <a:ext cx="4114165" cy="30846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7239" y="1921959"/>
              <a:ext cx="4152265" cy="3122930"/>
            </a:xfrm>
            <a:custGeom>
              <a:avLst/>
              <a:gdLst/>
              <a:ahLst/>
              <a:cxnLst/>
              <a:rect l="l" t="t" r="r" b="b"/>
              <a:pathLst>
                <a:path w="4152265" h="3122929">
                  <a:moveTo>
                    <a:pt x="0" y="0"/>
                  </a:moveTo>
                  <a:lnTo>
                    <a:pt x="4152265" y="0"/>
                  </a:lnTo>
                  <a:lnTo>
                    <a:pt x="4152265" y="3122754"/>
                  </a:lnTo>
                  <a:lnTo>
                    <a:pt x="0" y="312275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32568" y="1874400"/>
            <a:ext cx="4300855" cy="3270885"/>
            <a:chOff x="932568" y="1874400"/>
            <a:chExt cx="4300855" cy="32708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568" y="1874400"/>
              <a:ext cx="4300728" cy="32705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735" y="1941009"/>
              <a:ext cx="4114401" cy="30848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9685" y="1921959"/>
              <a:ext cx="4152900" cy="3122930"/>
            </a:xfrm>
            <a:custGeom>
              <a:avLst/>
              <a:gdLst/>
              <a:ahLst/>
              <a:cxnLst/>
              <a:rect l="l" t="t" r="r" b="b"/>
              <a:pathLst>
                <a:path w="4152900" h="3122929">
                  <a:moveTo>
                    <a:pt x="0" y="0"/>
                  </a:moveTo>
                  <a:lnTo>
                    <a:pt x="4152502" y="0"/>
                  </a:lnTo>
                  <a:lnTo>
                    <a:pt x="4152502" y="3122930"/>
                  </a:lnTo>
                  <a:lnTo>
                    <a:pt x="0" y="31229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028" y="883292"/>
            <a:ext cx="2496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When</a:t>
            </a:r>
            <a:r>
              <a:rPr spc="-55" dirty="0"/>
              <a:t> </a:t>
            </a:r>
            <a:r>
              <a:rPr spc="10" dirty="0"/>
              <a:t>we</a:t>
            </a:r>
            <a:r>
              <a:rPr spc="-30" dirty="0"/>
              <a:t> </a:t>
            </a:r>
            <a:r>
              <a:rPr spc="-5" dirty="0"/>
              <a:t>arrive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4422775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spc="5" dirty="0">
                <a:latin typeface="Arial"/>
                <a:cs typeface="Arial"/>
              </a:rPr>
              <a:t>We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walk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Riverside.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Museum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Tall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Ship.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9236" y="4833500"/>
            <a:ext cx="401764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5"/>
              </a:spcBef>
            </a:pPr>
            <a:r>
              <a:rPr sz="2200" spc="5" dirty="0">
                <a:latin typeface="Arial"/>
                <a:cs typeface="Arial"/>
              </a:rPr>
              <a:t>We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10" dirty="0">
                <a:latin typeface="Arial"/>
                <a:cs typeface="Arial"/>
              </a:rPr>
              <a:t> walk</a:t>
            </a:r>
            <a:r>
              <a:rPr sz="2200" dirty="0">
                <a:latin typeface="Arial"/>
                <a:cs typeface="Arial"/>
              </a:rPr>
              <a:t> around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side</a:t>
            </a:r>
            <a:endParaRPr sz="2200">
              <a:latin typeface="Arial"/>
              <a:cs typeface="Arial"/>
            </a:endParaRPr>
          </a:p>
          <a:p>
            <a:pPr marL="45720">
              <a:lnSpc>
                <a:spcPts val="2580"/>
              </a:lnSpc>
            </a:pPr>
            <a:r>
              <a:rPr sz="2200" spc="-15" dirty="0">
                <a:latin typeface="Arial"/>
                <a:cs typeface="Arial"/>
              </a:rPr>
              <a:t>of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museum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Tall Ship.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57552" y="1472064"/>
            <a:ext cx="4029710" cy="3066415"/>
            <a:chOff x="5757552" y="1472064"/>
            <a:chExt cx="4029710" cy="30664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552" y="1472064"/>
              <a:ext cx="4029455" cy="30662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4099" y="1536581"/>
              <a:ext cx="3841750" cy="28812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05049" y="1517531"/>
              <a:ext cx="3879850" cy="2919730"/>
            </a:xfrm>
            <a:custGeom>
              <a:avLst/>
              <a:gdLst/>
              <a:ahLst/>
              <a:cxnLst/>
              <a:rect l="l" t="t" r="r" b="b"/>
              <a:pathLst>
                <a:path w="3879850" h="2919729">
                  <a:moveTo>
                    <a:pt x="0" y="0"/>
                  </a:moveTo>
                  <a:lnTo>
                    <a:pt x="3879850" y="0"/>
                  </a:lnTo>
                  <a:lnTo>
                    <a:pt x="3879850" y="2919331"/>
                  </a:lnTo>
                  <a:lnTo>
                    <a:pt x="0" y="29193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9520" y="1472064"/>
            <a:ext cx="4380230" cy="3066415"/>
            <a:chOff x="929520" y="1472064"/>
            <a:chExt cx="4380230" cy="30664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20" y="1472064"/>
              <a:ext cx="4379976" cy="3066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560" y="1536581"/>
              <a:ext cx="4194584" cy="28816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510" y="1517531"/>
              <a:ext cx="4232910" cy="2919730"/>
            </a:xfrm>
            <a:custGeom>
              <a:avLst/>
              <a:gdLst/>
              <a:ahLst/>
              <a:cxnLst/>
              <a:rect l="l" t="t" r="r" b="b"/>
              <a:pathLst>
                <a:path w="4232910" h="2919729">
                  <a:moveTo>
                    <a:pt x="0" y="0"/>
                  </a:moveTo>
                  <a:lnTo>
                    <a:pt x="4232685" y="0"/>
                  </a:lnTo>
                  <a:lnTo>
                    <a:pt x="4232685" y="2919730"/>
                  </a:lnTo>
                  <a:lnTo>
                    <a:pt x="0" y="29197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9348" y="883292"/>
            <a:ext cx="194563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The</a:t>
            </a:r>
            <a:r>
              <a:rPr spc="-80" dirty="0"/>
              <a:t> </a:t>
            </a:r>
            <a:r>
              <a:rPr spc="-5" dirty="0"/>
              <a:t>pavilion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60932"/>
            <a:ext cx="3616960" cy="10052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215"/>
              </a:spcBef>
            </a:pPr>
            <a:r>
              <a:rPr sz="2200" dirty="0">
                <a:latin typeface="Arial"/>
                <a:cs typeface="Arial"/>
              </a:rPr>
              <a:t>First, </a:t>
            </a:r>
            <a:r>
              <a:rPr sz="2200" spc="-5" dirty="0">
                <a:latin typeface="Arial"/>
                <a:cs typeface="Arial"/>
              </a:rPr>
              <a:t>we 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dirty="0">
                <a:latin typeface="Arial"/>
                <a:cs typeface="Arial"/>
              </a:rPr>
              <a:t>go through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entrance.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Someone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might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meet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9028" y="4860932"/>
            <a:ext cx="4074795" cy="13252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417830">
              <a:lnSpc>
                <a:spcPts val="2540"/>
              </a:lnSpc>
              <a:spcBef>
                <a:spcPts val="275"/>
              </a:spcBef>
            </a:pPr>
            <a:r>
              <a:rPr sz="2200" spc="5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member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staff 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spc="-5" dirty="0">
                <a:latin typeface="Arial"/>
                <a:cs typeface="Arial"/>
              </a:rPr>
              <a:t>give </a:t>
            </a:r>
            <a:r>
              <a:rPr sz="2200" dirty="0">
                <a:latin typeface="Arial"/>
                <a:cs typeface="Arial"/>
              </a:rPr>
              <a:t>us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information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about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our </a:t>
            </a:r>
            <a:r>
              <a:rPr sz="2200" spc="-5" dirty="0">
                <a:latin typeface="Arial"/>
                <a:cs typeface="Arial"/>
              </a:rPr>
              <a:t>visit.</a:t>
            </a:r>
            <a:endParaRPr sz="2200">
              <a:latin typeface="Arial"/>
              <a:cs typeface="Arial"/>
            </a:endParaRPr>
          </a:p>
          <a:p>
            <a:pPr marL="27305" marR="5080" indent="-15240">
              <a:lnSpc>
                <a:spcPts val="2520"/>
              </a:lnSpc>
            </a:pPr>
            <a:r>
              <a:rPr sz="2200" spc="5" dirty="0">
                <a:latin typeface="Arial"/>
                <a:cs typeface="Arial"/>
              </a:rPr>
              <a:t>We </a:t>
            </a:r>
            <a:r>
              <a:rPr sz="2200" dirty="0">
                <a:latin typeface="Arial"/>
                <a:cs typeface="Arial"/>
              </a:rPr>
              <a:t>must </a:t>
            </a:r>
            <a:r>
              <a:rPr sz="2200" spc="-5" dirty="0">
                <a:latin typeface="Arial"/>
                <a:cs typeface="Arial"/>
              </a:rPr>
              <a:t>stay with </a:t>
            </a:r>
            <a:r>
              <a:rPr sz="2200" spc="-10" dirty="0">
                <a:latin typeface="Arial"/>
                <a:cs typeface="Arial"/>
              </a:rPr>
              <a:t>our </a:t>
            </a:r>
            <a:r>
              <a:rPr sz="2200" spc="-5" dirty="0">
                <a:latin typeface="Arial"/>
                <a:cs typeface="Arial"/>
              </a:rPr>
              <a:t>leaders </a:t>
            </a:r>
            <a:r>
              <a:rPr sz="2200" spc="-30" dirty="0">
                <a:latin typeface="Arial"/>
                <a:cs typeface="Arial"/>
              </a:rPr>
              <a:t>at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at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8096" y="1566552"/>
            <a:ext cx="4255135" cy="3237230"/>
            <a:chOff x="5538096" y="1566552"/>
            <a:chExt cx="4255135" cy="32372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8096" y="1566552"/>
              <a:ext cx="4255008" cy="32369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4389" y="1631162"/>
              <a:ext cx="4069079" cy="30518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85339" y="1612112"/>
              <a:ext cx="4107179" cy="3089910"/>
            </a:xfrm>
            <a:custGeom>
              <a:avLst/>
              <a:gdLst/>
              <a:ahLst/>
              <a:cxnLst/>
              <a:rect l="l" t="t" r="r" b="b"/>
              <a:pathLst>
                <a:path w="4107179" h="3089910">
                  <a:moveTo>
                    <a:pt x="0" y="0"/>
                  </a:moveTo>
                  <a:lnTo>
                    <a:pt x="4107180" y="0"/>
                  </a:lnTo>
                  <a:lnTo>
                    <a:pt x="4107180" y="3089910"/>
                  </a:lnTo>
                  <a:lnTo>
                    <a:pt x="0" y="308991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32568" y="1566552"/>
            <a:ext cx="4044950" cy="3237230"/>
            <a:chOff x="932568" y="1566552"/>
            <a:chExt cx="4044950" cy="32372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568" y="1566552"/>
              <a:ext cx="4044696" cy="3236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735" y="1631163"/>
              <a:ext cx="3858759" cy="30518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9685" y="1612112"/>
              <a:ext cx="3896995" cy="3089910"/>
            </a:xfrm>
            <a:custGeom>
              <a:avLst/>
              <a:gdLst/>
              <a:ahLst/>
              <a:cxnLst/>
              <a:rect l="l" t="t" r="r" b="b"/>
              <a:pathLst>
                <a:path w="3896995" h="3089910">
                  <a:moveTo>
                    <a:pt x="0" y="0"/>
                  </a:moveTo>
                  <a:lnTo>
                    <a:pt x="3896860" y="0"/>
                  </a:lnTo>
                  <a:lnTo>
                    <a:pt x="3896860" y="3089910"/>
                  </a:lnTo>
                  <a:lnTo>
                    <a:pt x="0" y="308991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2940" y="883292"/>
            <a:ext cx="23831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Going</a:t>
            </a:r>
            <a:r>
              <a:rPr spc="-50" dirty="0"/>
              <a:t> </a:t>
            </a:r>
            <a:r>
              <a:rPr spc="-5" dirty="0"/>
              <a:t>onboard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5153540"/>
            <a:ext cx="4271010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spc="5" dirty="0">
                <a:latin typeface="Arial"/>
                <a:cs typeface="Arial"/>
              </a:rPr>
              <a:t>We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will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 up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ramp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ship.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</a:t>
            </a:r>
            <a:r>
              <a:rPr sz="2200" spc="-5" dirty="0">
                <a:latin typeface="Arial"/>
                <a:cs typeface="Arial"/>
              </a:rPr>
              <a:t> might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steep.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7588" y="5153540"/>
            <a:ext cx="4232275" cy="10052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8419" marR="5080" indent="-45720">
              <a:lnSpc>
                <a:spcPct val="95900"/>
              </a:lnSpc>
              <a:spcBef>
                <a:spcPts val="215"/>
              </a:spcBef>
            </a:pP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deckhouse is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first </a:t>
            </a:r>
            <a:r>
              <a:rPr sz="2200" dirty="0">
                <a:latin typeface="Arial"/>
                <a:cs typeface="Arial"/>
              </a:rPr>
              <a:t>thing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 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dirty="0">
                <a:latin typeface="Arial"/>
                <a:cs typeface="Arial"/>
              </a:rPr>
              <a:t>see. </a:t>
            </a:r>
            <a:r>
              <a:rPr sz="2200" spc="-5" dirty="0">
                <a:latin typeface="Arial"/>
                <a:cs typeface="Arial"/>
              </a:rPr>
              <a:t>You 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dirty="0">
                <a:latin typeface="Arial"/>
                <a:cs typeface="Arial"/>
              </a:rPr>
              <a:t>have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step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over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enter.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6368" y="1645800"/>
            <a:ext cx="4236720" cy="3225165"/>
            <a:chOff x="856368" y="1645800"/>
            <a:chExt cx="4236720" cy="32251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368" y="1645800"/>
              <a:ext cx="4236720" cy="32247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264" y="1710509"/>
              <a:ext cx="4052570" cy="30391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2214" y="1691459"/>
              <a:ext cx="4090670" cy="3077210"/>
            </a:xfrm>
            <a:custGeom>
              <a:avLst/>
              <a:gdLst/>
              <a:ahLst/>
              <a:cxnLst/>
              <a:rect l="l" t="t" r="r" b="b"/>
              <a:pathLst>
                <a:path w="4090670" h="3077210">
                  <a:moveTo>
                    <a:pt x="0" y="0"/>
                  </a:moveTo>
                  <a:lnTo>
                    <a:pt x="4090670" y="0"/>
                  </a:lnTo>
                  <a:lnTo>
                    <a:pt x="4090670" y="3077210"/>
                  </a:lnTo>
                  <a:lnTo>
                    <a:pt x="0" y="307721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50288" y="1633608"/>
            <a:ext cx="4236720" cy="3225165"/>
            <a:chOff x="5550288" y="1633608"/>
            <a:chExt cx="4236720" cy="3225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0288" y="1633608"/>
              <a:ext cx="4236720" cy="3224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6455" y="1699713"/>
              <a:ext cx="4051935" cy="30391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97405" y="1680663"/>
              <a:ext cx="4090035" cy="3077210"/>
            </a:xfrm>
            <a:custGeom>
              <a:avLst/>
              <a:gdLst/>
              <a:ahLst/>
              <a:cxnLst/>
              <a:rect l="l" t="t" r="r" b="b"/>
              <a:pathLst>
                <a:path w="4090034" h="3077210">
                  <a:moveTo>
                    <a:pt x="0" y="0"/>
                  </a:moveTo>
                  <a:lnTo>
                    <a:pt x="4090035" y="0"/>
                  </a:lnTo>
                  <a:lnTo>
                    <a:pt x="4090035" y="3077210"/>
                  </a:lnTo>
                  <a:lnTo>
                    <a:pt x="0" y="307721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756" y="883292"/>
            <a:ext cx="38004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People</a:t>
            </a:r>
            <a:r>
              <a:rPr spc="-35" dirty="0"/>
              <a:t> </a:t>
            </a:r>
            <a:r>
              <a:rPr spc="5" dirty="0"/>
              <a:t>who</a:t>
            </a:r>
            <a:r>
              <a:rPr spc="-60" dirty="0"/>
              <a:t> </a:t>
            </a:r>
            <a:r>
              <a:rPr spc="5" dirty="0"/>
              <a:t>can</a:t>
            </a:r>
            <a:r>
              <a:rPr spc="-35" dirty="0"/>
              <a:t> </a:t>
            </a:r>
            <a:r>
              <a:rPr spc="-5" dirty="0"/>
              <a:t>help</a:t>
            </a:r>
            <a:r>
              <a:rPr spc="-10" dirty="0"/>
              <a:t> </a:t>
            </a:r>
            <a:r>
              <a:rPr spc="-15" dirty="0"/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190372"/>
            <a:ext cx="5400675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spc="-5" dirty="0">
                <a:latin typeface="Arial"/>
                <a:cs typeface="Arial"/>
              </a:rPr>
              <a:t>Staff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will</a:t>
            </a:r>
            <a:r>
              <a:rPr sz="2200" spc="-5" dirty="0">
                <a:latin typeface="Arial"/>
                <a:cs typeface="Arial"/>
              </a:rPr>
              <a:t> wear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badge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lanyard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will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 </a:t>
            </a:r>
            <a:r>
              <a:rPr sz="2200" spc="-5" dirty="0">
                <a:latin typeface="Arial"/>
                <a:cs typeface="Arial"/>
              </a:rPr>
              <a:t>wearing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black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uniform.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1305" y="4190372"/>
            <a:ext cx="3101340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3660" marR="5080" indent="-61594">
              <a:lnSpc>
                <a:spcPts val="2520"/>
              </a:lnSpc>
              <a:spcBef>
                <a:spcPts val="290"/>
              </a:spcBef>
            </a:pPr>
            <a:r>
              <a:rPr sz="2200" spc="-5" dirty="0">
                <a:latin typeface="Arial"/>
                <a:cs typeface="Arial"/>
              </a:rPr>
              <a:t>There might </a:t>
            </a:r>
            <a:r>
              <a:rPr sz="2200" dirty="0">
                <a:latin typeface="Arial"/>
                <a:cs typeface="Arial"/>
              </a:rPr>
              <a:t>be </a:t>
            </a:r>
            <a:r>
              <a:rPr sz="2200" spc="-5" dirty="0">
                <a:latin typeface="Arial"/>
                <a:cs typeface="Arial"/>
              </a:rPr>
              <a:t>staff who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dressed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costume.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676" y="5153540"/>
            <a:ext cx="5058410" cy="10052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215"/>
              </a:spcBef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crew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may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working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areas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of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ship </a:t>
            </a:r>
            <a:r>
              <a:rPr sz="2200" dirty="0">
                <a:latin typeface="Arial"/>
                <a:cs typeface="Arial"/>
              </a:rPr>
              <a:t>and you </a:t>
            </a:r>
            <a:r>
              <a:rPr sz="2200" spc="-5" dirty="0">
                <a:latin typeface="Arial"/>
                <a:cs typeface="Arial"/>
              </a:rPr>
              <a:t>may </a:t>
            </a:r>
            <a:r>
              <a:rPr sz="2200" spc="-10" dirty="0">
                <a:latin typeface="Arial"/>
                <a:cs typeface="Arial"/>
              </a:rPr>
              <a:t>not </a:t>
            </a:r>
            <a:r>
              <a:rPr sz="2200" dirty="0">
                <a:latin typeface="Arial"/>
                <a:cs typeface="Arial"/>
              </a:rPr>
              <a:t>be </a:t>
            </a:r>
            <a:r>
              <a:rPr sz="2200" spc="-5" dirty="0">
                <a:latin typeface="Arial"/>
                <a:cs typeface="Arial"/>
              </a:rPr>
              <a:t>able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enter </a:t>
            </a:r>
            <a:r>
              <a:rPr sz="2200" dirty="0">
                <a:latin typeface="Arial"/>
                <a:cs typeface="Arial"/>
              </a:rPr>
              <a:t> these </a:t>
            </a:r>
            <a:r>
              <a:rPr sz="2200" spc="-5" dirty="0">
                <a:latin typeface="Arial"/>
                <a:cs typeface="Arial"/>
              </a:rPr>
              <a:t>places.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9520" y="1554360"/>
            <a:ext cx="3642360" cy="2490470"/>
            <a:chOff x="929520" y="1554360"/>
            <a:chExt cx="3642360" cy="2490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520" y="1554360"/>
              <a:ext cx="3642360" cy="2490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560" y="1620365"/>
              <a:ext cx="3455669" cy="23035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6510" y="1601316"/>
              <a:ext cx="3493770" cy="2341880"/>
            </a:xfrm>
            <a:custGeom>
              <a:avLst/>
              <a:gdLst/>
              <a:ahLst/>
              <a:cxnLst/>
              <a:rect l="l" t="t" r="r" b="b"/>
              <a:pathLst>
                <a:path w="3493770" h="2341879">
                  <a:moveTo>
                    <a:pt x="0" y="0"/>
                  </a:moveTo>
                  <a:lnTo>
                    <a:pt x="3493770" y="0"/>
                  </a:lnTo>
                  <a:lnTo>
                    <a:pt x="3493770" y="2341618"/>
                  </a:lnTo>
                  <a:lnTo>
                    <a:pt x="0" y="234161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68904" y="1557408"/>
            <a:ext cx="3124200" cy="2527300"/>
            <a:chOff x="6668904" y="1557408"/>
            <a:chExt cx="3124200" cy="25273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8904" y="1557408"/>
              <a:ext cx="3124200" cy="25267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5960" y="1622269"/>
              <a:ext cx="2938143" cy="23405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16910" y="1603219"/>
              <a:ext cx="2976245" cy="2378710"/>
            </a:xfrm>
            <a:custGeom>
              <a:avLst/>
              <a:gdLst/>
              <a:ahLst/>
              <a:cxnLst/>
              <a:rect l="l" t="t" r="r" b="b"/>
              <a:pathLst>
                <a:path w="2976245" h="2378710">
                  <a:moveTo>
                    <a:pt x="0" y="0"/>
                  </a:moveTo>
                  <a:lnTo>
                    <a:pt x="2976245" y="0"/>
                  </a:lnTo>
                  <a:lnTo>
                    <a:pt x="2976245" y="2378653"/>
                  </a:lnTo>
                  <a:lnTo>
                    <a:pt x="0" y="237865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18768" y="1554360"/>
            <a:ext cx="1527175" cy="2490470"/>
            <a:chOff x="4818768" y="1554360"/>
            <a:chExt cx="1527175" cy="249047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8768" y="1554360"/>
              <a:ext cx="1527048" cy="24902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4935" y="1620365"/>
              <a:ext cx="1341753" cy="23037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65885" y="1601316"/>
              <a:ext cx="1379855" cy="2341880"/>
            </a:xfrm>
            <a:custGeom>
              <a:avLst/>
              <a:gdLst/>
              <a:ahLst/>
              <a:cxnLst/>
              <a:rect l="l" t="t" r="r" b="b"/>
              <a:pathLst>
                <a:path w="1379854" h="2341879">
                  <a:moveTo>
                    <a:pt x="0" y="0"/>
                  </a:moveTo>
                  <a:lnTo>
                    <a:pt x="1379855" y="0"/>
                  </a:lnTo>
                  <a:lnTo>
                    <a:pt x="1379855" y="2341880"/>
                  </a:lnTo>
                  <a:lnTo>
                    <a:pt x="0" y="23418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3964" y="883292"/>
            <a:ext cx="2757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Onboard</a:t>
            </a:r>
            <a:r>
              <a:rPr spc="-55" dirty="0"/>
              <a:t> </a:t>
            </a:r>
            <a:r>
              <a:rPr spc="5" dirty="0"/>
              <a:t>the</a:t>
            </a:r>
            <a:r>
              <a:rPr spc="-80" dirty="0"/>
              <a:t> </a:t>
            </a:r>
            <a:r>
              <a:rPr dirty="0"/>
              <a:t>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3970020" cy="13252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64769">
              <a:lnSpc>
                <a:spcPts val="2520"/>
              </a:lnSpc>
              <a:spcBef>
                <a:spcPts val="290"/>
              </a:spcBef>
            </a:pPr>
            <a:r>
              <a:rPr sz="2200" dirty="0">
                <a:latin typeface="Arial"/>
                <a:cs typeface="Arial"/>
              </a:rPr>
              <a:t>There </a:t>
            </a:r>
            <a:r>
              <a:rPr sz="2200" spc="-5" dirty="0">
                <a:latin typeface="Arial"/>
                <a:cs typeface="Arial"/>
              </a:rPr>
              <a:t>are areas in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ship </a:t>
            </a:r>
            <a:r>
              <a:rPr sz="2200" dirty="0">
                <a:latin typeface="Arial"/>
                <a:cs typeface="Arial"/>
              </a:rPr>
              <a:t>that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 </a:t>
            </a:r>
            <a:r>
              <a:rPr sz="2200" spc="-5" dirty="0">
                <a:latin typeface="Arial"/>
                <a:cs typeface="Arial"/>
              </a:rPr>
              <a:t>dark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noisy.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10"/>
              </a:lnSpc>
            </a:pPr>
            <a:r>
              <a:rPr sz="2200" dirty="0">
                <a:latin typeface="Arial"/>
                <a:cs typeface="Arial"/>
              </a:rPr>
              <a:t>There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may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unusual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smells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200" dirty="0">
                <a:latin typeface="Arial"/>
                <a:cs typeface="Arial"/>
              </a:rPr>
              <a:t>some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places.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1868" y="4833500"/>
            <a:ext cx="4204970" cy="10020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8419" marR="5080" indent="-45720">
              <a:lnSpc>
                <a:spcPts val="2520"/>
              </a:lnSpc>
              <a:spcBef>
                <a:spcPts val="290"/>
              </a:spcBef>
            </a:pPr>
            <a:r>
              <a:rPr sz="2200" spc="-5" dirty="0">
                <a:latin typeface="Arial"/>
                <a:cs typeface="Arial"/>
              </a:rPr>
              <a:t>There are </a:t>
            </a:r>
            <a:r>
              <a:rPr sz="2200" spc="-10" dirty="0">
                <a:latin typeface="Arial"/>
                <a:cs typeface="Arial"/>
              </a:rPr>
              <a:t>places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ship </a:t>
            </a:r>
            <a:r>
              <a:rPr sz="2200" dirty="0">
                <a:latin typeface="Arial"/>
                <a:cs typeface="Arial"/>
              </a:rPr>
              <a:t>that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 </a:t>
            </a:r>
            <a:r>
              <a:rPr sz="2200" spc="-5" dirty="0">
                <a:latin typeface="Arial"/>
                <a:cs typeface="Arial"/>
              </a:rPr>
              <a:t>very confined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might </a:t>
            </a:r>
            <a:r>
              <a:rPr sz="2200" dirty="0">
                <a:latin typeface="Arial"/>
                <a:cs typeface="Arial"/>
              </a:rPr>
              <a:t>have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of</a:t>
            </a:r>
            <a:r>
              <a:rPr sz="2200" spc="-10" dirty="0">
                <a:latin typeface="Arial"/>
                <a:cs typeface="Arial"/>
              </a:rPr>
              <a:t> people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inside.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25904" y="1551312"/>
            <a:ext cx="4264660" cy="3243580"/>
            <a:chOff x="5525904" y="1551312"/>
            <a:chExt cx="4264660" cy="32435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5904" y="1551312"/>
              <a:ext cx="4264152" cy="3243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2960" y="1616555"/>
              <a:ext cx="4077968" cy="30581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73910" y="1597506"/>
              <a:ext cx="4116070" cy="3096260"/>
            </a:xfrm>
            <a:custGeom>
              <a:avLst/>
              <a:gdLst/>
              <a:ahLst/>
              <a:cxnLst/>
              <a:rect l="l" t="t" r="r" b="b"/>
              <a:pathLst>
                <a:path w="4116070" h="3096260">
                  <a:moveTo>
                    <a:pt x="0" y="0"/>
                  </a:moveTo>
                  <a:lnTo>
                    <a:pt x="4116070" y="0"/>
                  </a:lnTo>
                  <a:lnTo>
                    <a:pt x="4116070" y="3096260"/>
                  </a:lnTo>
                  <a:lnTo>
                    <a:pt x="0" y="30962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9520" y="1551312"/>
            <a:ext cx="4264660" cy="3243580"/>
            <a:chOff x="929520" y="1551312"/>
            <a:chExt cx="4264660" cy="32435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20" y="1551312"/>
              <a:ext cx="4264152" cy="32430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560" y="1615919"/>
              <a:ext cx="4077334" cy="30579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510" y="1596869"/>
              <a:ext cx="4115435" cy="3096260"/>
            </a:xfrm>
            <a:custGeom>
              <a:avLst/>
              <a:gdLst/>
              <a:ahLst/>
              <a:cxnLst/>
              <a:rect l="l" t="t" r="r" b="b"/>
              <a:pathLst>
                <a:path w="4115435" h="3096260">
                  <a:moveTo>
                    <a:pt x="0" y="0"/>
                  </a:moveTo>
                  <a:lnTo>
                    <a:pt x="4115435" y="0"/>
                  </a:lnTo>
                  <a:lnTo>
                    <a:pt x="4115435" y="3096016"/>
                  </a:lnTo>
                  <a:lnTo>
                    <a:pt x="0" y="309601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Getting</a:t>
            </a:r>
            <a:r>
              <a:rPr spc="-40" dirty="0"/>
              <a:t> </a:t>
            </a:r>
            <a:r>
              <a:rPr dirty="0"/>
              <a:t>around</a:t>
            </a:r>
            <a:r>
              <a:rPr spc="-40" dirty="0"/>
              <a:t> </a:t>
            </a:r>
            <a:r>
              <a:rPr spc="-5" dirty="0"/>
              <a:t>the</a:t>
            </a:r>
            <a:r>
              <a:rPr spc="-35" dirty="0"/>
              <a:t> </a:t>
            </a:r>
            <a:r>
              <a:rPr dirty="0"/>
              <a:t>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3867284"/>
            <a:ext cx="8597900" cy="13284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540"/>
              </a:lnSpc>
              <a:spcBef>
                <a:spcPts val="275"/>
              </a:spcBef>
            </a:pPr>
            <a:r>
              <a:rPr sz="2200" dirty="0">
                <a:latin typeface="Arial"/>
                <a:cs typeface="Arial"/>
              </a:rPr>
              <a:t>There </a:t>
            </a:r>
            <a:r>
              <a:rPr sz="2200" spc="-5" dirty="0">
                <a:latin typeface="Arial"/>
                <a:cs typeface="Arial"/>
              </a:rPr>
              <a:t>are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lot </a:t>
            </a:r>
            <a:r>
              <a:rPr sz="2200" dirty="0">
                <a:latin typeface="Arial"/>
                <a:cs typeface="Arial"/>
              </a:rPr>
              <a:t>of steep and </a:t>
            </a:r>
            <a:r>
              <a:rPr sz="2200" spc="-5" dirty="0">
                <a:latin typeface="Arial"/>
                <a:cs typeface="Arial"/>
              </a:rPr>
              <a:t>narrow stairs outside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inside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ship.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Please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careful. </a:t>
            </a:r>
            <a:r>
              <a:rPr sz="2200" dirty="0">
                <a:latin typeface="Arial"/>
                <a:cs typeface="Arial"/>
              </a:rPr>
              <a:t>There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lift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onboard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need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5" dirty="0">
                <a:latin typeface="Arial"/>
                <a:cs typeface="Arial"/>
              </a:rPr>
              <a:t>If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hear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alarm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member</a:t>
            </a:r>
            <a:r>
              <a:rPr sz="2200" dirty="0">
                <a:latin typeface="Arial"/>
                <a:cs typeface="Arial"/>
              </a:rPr>
              <a:t> of</a:t>
            </a:r>
            <a:r>
              <a:rPr sz="2200" spc="-5" dirty="0">
                <a:latin typeface="Arial"/>
                <a:cs typeface="Arial"/>
              </a:rPr>
              <a:t> staff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help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you.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8000" y="1469016"/>
            <a:ext cx="2700655" cy="2070100"/>
            <a:chOff x="4008000" y="1469016"/>
            <a:chExt cx="2700655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000" y="1469016"/>
              <a:ext cx="2700528" cy="2069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5310" y="1534005"/>
              <a:ext cx="2512060" cy="18840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56260" y="1514956"/>
              <a:ext cx="2550160" cy="1922145"/>
            </a:xfrm>
            <a:custGeom>
              <a:avLst/>
              <a:gdLst/>
              <a:ahLst/>
              <a:cxnLst/>
              <a:rect l="l" t="t" r="r" b="b"/>
              <a:pathLst>
                <a:path w="2550159" h="1922145">
                  <a:moveTo>
                    <a:pt x="0" y="0"/>
                  </a:moveTo>
                  <a:lnTo>
                    <a:pt x="2550160" y="0"/>
                  </a:lnTo>
                  <a:lnTo>
                    <a:pt x="2550160" y="1922145"/>
                  </a:lnTo>
                  <a:lnTo>
                    <a:pt x="0" y="19221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6472" y="1462920"/>
            <a:ext cx="2691765" cy="2063750"/>
            <a:chOff x="926472" y="1462920"/>
            <a:chExt cx="2691765" cy="20637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472" y="1462920"/>
              <a:ext cx="2691383" cy="20634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656" y="1528926"/>
              <a:ext cx="2503663" cy="18776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4606" y="1509876"/>
              <a:ext cx="2541905" cy="1915795"/>
            </a:xfrm>
            <a:custGeom>
              <a:avLst/>
              <a:gdLst/>
              <a:ahLst/>
              <a:cxnLst/>
              <a:rect l="l" t="t" r="r" b="b"/>
              <a:pathLst>
                <a:path w="2541904" h="1915795">
                  <a:moveTo>
                    <a:pt x="0" y="0"/>
                  </a:moveTo>
                  <a:lnTo>
                    <a:pt x="2541764" y="0"/>
                  </a:lnTo>
                  <a:lnTo>
                    <a:pt x="2541764" y="1915795"/>
                  </a:lnTo>
                  <a:lnTo>
                    <a:pt x="0" y="19157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9528" y="1459872"/>
            <a:ext cx="2700655" cy="2072639"/>
            <a:chOff x="7089528" y="1459872"/>
            <a:chExt cx="2700655" cy="2072639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9528" y="1459872"/>
              <a:ext cx="2700528" cy="20726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5060" y="1525116"/>
              <a:ext cx="2516503" cy="18872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36010" y="1506066"/>
              <a:ext cx="2554605" cy="1925320"/>
            </a:xfrm>
            <a:custGeom>
              <a:avLst/>
              <a:gdLst/>
              <a:ahLst/>
              <a:cxnLst/>
              <a:rect l="l" t="t" r="r" b="b"/>
              <a:pathLst>
                <a:path w="2554604" h="1925320">
                  <a:moveTo>
                    <a:pt x="0" y="0"/>
                  </a:moveTo>
                  <a:lnTo>
                    <a:pt x="2554605" y="0"/>
                  </a:lnTo>
                  <a:lnTo>
                    <a:pt x="2554605" y="1925320"/>
                  </a:lnTo>
                  <a:lnTo>
                    <a:pt x="0" y="192532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Getting</a:t>
            </a:r>
            <a:r>
              <a:rPr spc="-40" dirty="0"/>
              <a:t> </a:t>
            </a:r>
            <a:r>
              <a:rPr dirty="0"/>
              <a:t>around</a:t>
            </a:r>
            <a:r>
              <a:rPr spc="-40" dirty="0"/>
              <a:t> </a:t>
            </a:r>
            <a:r>
              <a:rPr spc="-5" dirty="0"/>
              <a:t>the</a:t>
            </a:r>
            <a:r>
              <a:rPr spc="-35" dirty="0"/>
              <a:t> </a:t>
            </a:r>
            <a:r>
              <a:rPr dirty="0"/>
              <a:t>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76" y="4833500"/>
            <a:ext cx="8287384" cy="681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0"/>
              </a:spcBef>
            </a:pPr>
            <a:r>
              <a:rPr sz="2200" spc="-5" dirty="0">
                <a:latin typeface="Arial"/>
                <a:cs typeface="Arial"/>
              </a:rPr>
              <a:t>At the front </a:t>
            </a:r>
            <a:r>
              <a:rPr sz="2200" dirty="0">
                <a:latin typeface="Arial"/>
                <a:cs typeface="Arial"/>
              </a:rPr>
              <a:t>and back of </a:t>
            </a:r>
            <a:r>
              <a:rPr sz="2200" spc="-5" dirty="0">
                <a:latin typeface="Arial"/>
                <a:cs typeface="Arial"/>
              </a:rPr>
              <a:t>the ship </a:t>
            </a:r>
            <a:r>
              <a:rPr sz="2200" dirty="0">
                <a:latin typeface="Arial"/>
                <a:cs typeface="Arial"/>
              </a:rPr>
              <a:t>there are areas </a:t>
            </a:r>
            <a:r>
              <a:rPr sz="2200" spc="-5" dirty="0">
                <a:latin typeface="Arial"/>
                <a:cs typeface="Arial"/>
              </a:rPr>
              <a:t>that are higher </a:t>
            </a:r>
            <a:r>
              <a:rPr sz="2200" spc="-10" dirty="0">
                <a:latin typeface="Arial"/>
                <a:cs typeface="Arial"/>
              </a:rPr>
              <a:t>up.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Please</a:t>
            </a:r>
            <a:r>
              <a:rPr sz="2200" dirty="0">
                <a:latin typeface="Arial"/>
                <a:cs typeface="Arial"/>
              </a:rPr>
              <a:t> be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careful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here.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1128" y="1459872"/>
            <a:ext cx="4239895" cy="3225165"/>
            <a:chOff x="841128" y="1459872"/>
            <a:chExt cx="4239895" cy="3225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128" y="1459872"/>
              <a:ext cx="4239768" cy="3224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296" y="1525116"/>
              <a:ext cx="4052569" cy="30397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88246" y="1506066"/>
              <a:ext cx="4090670" cy="3077845"/>
            </a:xfrm>
            <a:custGeom>
              <a:avLst/>
              <a:gdLst/>
              <a:ahLst/>
              <a:cxnLst/>
              <a:rect l="l" t="t" r="r" b="b"/>
              <a:pathLst>
                <a:path w="4090670" h="3077845">
                  <a:moveTo>
                    <a:pt x="0" y="0"/>
                  </a:moveTo>
                  <a:lnTo>
                    <a:pt x="4090670" y="0"/>
                  </a:lnTo>
                  <a:lnTo>
                    <a:pt x="4090670" y="3077845"/>
                  </a:lnTo>
                  <a:lnTo>
                    <a:pt x="0" y="30778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14296" y="1459872"/>
            <a:ext cx="4236720" cy="3225165"/>
            <a:chOff x="5614296" y="1459872"/>
            <a:chExt cx="4236720" cy="3225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4296" y="1459872"/>
              <a:ext cx="4236720" cy="3224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9955" y="1525116"/>
              <a:ext cx="4052570" cy="30397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60905" y="1506066"/>
              <a:ext cx="4090670" cy="3077845"/>
            </a:xfrm>
            <a:custGeom>
              <a:avLst/>
              <a:gdLst/>
              <a:ahLst/>
              <a:cxnLst/>
              <a:rect l="l" t="t" r="r" b="b"/>
              <a:pathLst>
                <a:path w="4090670" h="3077845">
                  <a:moveTo>
                    <a:pt x="0" y="0"/>
                  </a:moveTo>
                  <a:lnTo>
                    <a:pt x="4090670" y="0"/>
                  </a:lnTo>
                  <a:lnTo>
                    <a:pt x="4090670" y="3077845"/>
                  </a:lnTo>
                  <a:lnTo>
                    <a:pt x="0" y="307784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3025ABF948345B49BC842B4AE515D" ma:contentTypeVersion="13" ma:contentTypeDescription="Create a new document." ma:contentTypeScope="" ma:versionID="7d340ba19e7bb5dc57ac0ba5b17a8b78">
  <xsd:schema xmlns:xsd="http://www.w3.org/2001/XMLSchema" xmlns:xs="http://www.w3.org/2001/XMLSchema" xmlns:p="http://schemas.microsoft.com/office/2006/metadata/properties" xmlns:ns2="50fd6ed0-ffaf-4030-89af-b942dc3d2475" xmlns:ns3="47c82fd7-dabd-464f-a459-f0b008d59f13" targetNamespace="http://schemas.microsoft.com/office/2006/metadata/properties" ma:root="true" ma:fieldsID="2b2888492444827a9a4ad55f55a01aee" ns2:_="" ns3:_="">
    <xsd:import namespace="50fd6ed0-ffaf-4030-89af-b942dc3d2475"/>
    <xsd:import namespace="47c82fd7-dabd-464f-a459-f0b008d59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d6ed0-ffaf-4030-89af-b942dc3d2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82fd7-dabd-464f-a459-f0b008d59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c82fd7-dabd-464f-a459-f0b008d59f13">
      <UserInfo>
        <DisplayName>Lauren Henning</DisplayName>
        <AccountId>106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9CC81-0211-47F5-B313-D2799881F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d6ed0-ffaf-4030-89af-b942dc3d2475"/>
    <ds:schemaRef ds:uri="47c82fd7-dabd-464f-a459-f0b008d59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8039F-01E0-4AB9-AEA3-A61FA566E50B}">
  <ds:schemaRefs>
    <ds:schemaRef ds:uri="http://schemas.microsoft.com/office/2006/metadata/properties"/>
    <ds:schemaRef ds:uri="http://schemas.microsoft.com/office/infopath/2007/PartnerControls"/>
    <ds:schemaRef ds:uri="47c82fd7-dabd-464f-a459-f0b008d59f13"/>
  </ds:schemaRefs>
</ds:datastoreItem>
</file>

<file path=customXml/itemProps3.xml><?xml version="1.0" encoding="utf-8"?>
<ds:datastoreItem xmlns:ds="http://schemas.openxmlformats.org/officeDocument/2006/customXml" ds:itemID="{6100AA04-1992-4496-BE8A-6DB7913C79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Tall Ship Glenlee Visual Story</vt:lpstr>
      <vt:lpstr>When we arrive</vt:lpstr>
      <vt:lpstr>When we arrive</vt:lpstr>
      <vt:lpstr>The pavilion</vt:lpstr>
      <vt:lpstr>Going onboard</vt:lpstr>
      <vt:lpstr>People who can help us</vt:lpstr>
      <vt:lpstr>Onboard the ship</vt:lpstr>
      <vt:lpstr>Getting around the ship</vt:lpstr>
      <vt:lpstr>Getting around the ship</vt:lpstr>
      <vt:lpstr>Visiting with a school or nursery</vt:lpstr>
      <vt:lpstr>The toilets</vt:lpstr>
      <vt:lpstr>The cafe</vt:lpstr>
      <vt:lpstr>The lift</vt:lpstr>
      <vt:lpstr>When we leave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The Tall Ship Glenlee Visual Story.docx</dc:title>
  <cp:revision>1</cp:revision>
  <dcterms:created xsi:type="dcterms:W3CDTF">2021-11-04T13:42:41Z</dcterms:created>
  <dcterms:modified xsi:type="dcterms:W3CDTF">2021-11-04T14:40:18Z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Word</vt:lpwstr>
  </property>
  <property fmtid="{D5CDD505-2E9C-101B-9397-08002B2CF9AE}" pid="4" name="LastSaved">
    <vt:filetime>2021-11-04T00:00:00Z</vt:filetime>
  </property>
  <property fmtid="{D5CDD505-2E9C-101B-9397-08002B2CF9AE}" pid="5" name="ContentTypeId">
    <vt:lpwstr>0x01010017E3025ABF948345B49BC842B4AE515D</vt:lpwstr>
  </property>
</Properties>
</file>